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  <p:sldMasterId id="2147483688" r:id="rId4"/>
    <p:sldMasterId id="2147483692" r:id="rId5"/>
    <p:sldMasterId id="2147483706" r:id="rId6"/>
  </p:sldMasterIdLst>
  <p:sldIdLst>
    <p:sldId id="386" r:id="rId7"/>
    <p:sldId id="387" r:id="rId8"/>
    <p:sldId id="371" r:id="rId9"/>
    <p:sldId id="337" r:id="rId10"/>
    <p:sldId id="339" r:id="rId11"/>
    <p:sldId id="388" r:id="rId12"/>
    <p:sldId id="372" r:id="rId13"/>
    <p:sldId id="373" r:id="rId14"/>
    <p:sldId id="391" r:id="rId15"/>
    <p:sldId id="404" r:id="rId16"/>
    <p:sldId id="393" r:id="rId17"/>
    <p:sldId id="347" r:id="rId18"/>
    <p:sldId id="350" r:id="rId19"/>
    <p:sldId id="352" r:id="rId20"/>
    <p:sldId id="354" r:id="rId21"/>
    <p:sldId id="357" r:id="rId22"/>
    <p:sldId id="381" r:id="rId23"/>
    <p:sldId id="359" r:id="rId24"/>
    <p:sldId id="401" r:id="rId25"/>
    <p:sldId id="365" r:id="rId26"/>
    <p:sldId id="366" r:id="rId27"/>
    <p:sldId id="367" r:id="rId28"/>
    <p:sldId id="402" r:id="rId29"/>
    <p:sldId id="403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8F9BD"/>
    <a:srgbClr val="CDC89F"/>
    <a:srgbClr val="DAD6B8"/>
    <a:srgbClr val="BEB784"/>
    <a:srgbClr val="FF99FF"/>
    <a:srgbClr val="FFFFFF"/>
    <a:srgbClr val="BC6D0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40" d="100"/>
          <a:sy n="40" d="100"/>
        </p:scale>
        <p:origin x="-86" y="-8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2.GI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2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2.GI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12192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203200" y="381000"/>
            <a:ext cx="911860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940800" y="6477001"/>
            <a:ext cx="3048000" cy="16827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76800" y="6477001"/>
            <a:ext cx="2844800" cy="168275"/>
          </a:xfrm>
        </p:spPr>
        <p:txBody>
          <a:bodyPr/>
          <a:lstStyle>
            <a:lvl1pPr algn="ctr">
              <a:defRPr/>
            </a:lvl1pPr>
          </a:lstStyle>
          <a:p>
            <a:fld id="{C8AF1AFF-9E7F-4D80-8D1C-666315FFE8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5234" y="3352800"/>
            <a:ext cx="2205567" cy="877888"/>
          </a:xfrm>
          <a:prstGeom prst="rect">
            <a:avLst/>
          </a:prstGeom>
          <a:noFill/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5200" y="2895601"/>
            <a:ext cx="1483784" cy="866775"/>
          </a:xfrm>
          <a:prstGeom prst="rect">
            <a:avLst/>
          </a:prstGeom>
          <a:noFill/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034" y="4594226"/>
            <a:ext cx="6548967" cy="1882775"/>
          </a:xfrm>
          <a:prstGeom prst="rect">
            <a:avLst/>
          </a:prstGeom>
          <a:noFill/>
        </p:spPr>
      </p:pic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10996221" y="152401"/>
            <a:ext cx="9925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7851" y="3097213"/>
            <a:ext cx="3962400" cy="571500"/>
          </a:xfrm>
          <a:prstGeom prst="rect">
            <a:avLst/>
          </a:prstGeom>
          <a:noFill/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1467" y="2862264"/>
            <a:ext cx="831851" cy="579437"/>
          </a:xfrm>
          <a:prstGeom prst="rect">
            <a:avLst/>
          </a:prstGeom>
          <a:noFill/>
        </p:spPr>
      </p:pic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2479867" y="95250"/>
            <a:ext cx="2404533" cy="2070100"/>
          </a:xfrm>
          <a:prstGeom prst="rect">
            <a:avLst/>
          </a:prstGeom>
          <a:noFill/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3605934" y="1968500"/>
            <a:ext cx="1439333" cy="469900"/>
          </a:xfrm>
          <a:prstGeom prst="rect">
            <a:avLst/>
          </a:prstGeom>
          <a:noFill/>
        </p:spPr>
      </p:pic>
      <p:sp>
        <p:nvSpPr>
          <p:cNvPr id="127" name="TextBox 126"/>
          <p:cNvSpPr txBox="1"/>
          <p:nvPr userDrawn="1"/>
        </p:nvSpPr>
        <p:spPr>
          <a:xfrm>
            <a:off x="-281510" y="6499802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n-lt"/>
              </a:rPr>
              <a:t>www.trungtamtinhoc.edu.vn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8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20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3A193-151D-48F6-ABE6-FDDB0BC0A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096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096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64F13-48D1-4ADC-B1EB-3904AA61B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373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37BA5889-3889-48EB-8ABB-7988F2FA7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F400-8CEC-4040-95AA-7F9A820918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4433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2" y="3178870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183" y="4084498"/>
            <a:ext cx="3773431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41" y="-215468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943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282" y="450862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6143" y="1050116"/>
            <a:ext cx="732980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9" y="5065473"/>
            <a:ext cx="2354983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8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0CCC1F2-EC4C-438A-A626-EF38FEB19E62}" type="datetimeFigureOut">
              <a:rPr 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3/7/2022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573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B525D6-B33C-4B02-B16B-D7EC1E9A098D}" type="slidenum">
              <a:rPr 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23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7" y="1186048"/>
            <a:ext cx="9398019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71" y="885551"/>
            <a:ext cx="9531356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719" y="344487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487" y="4602642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3" y="343755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40002" y="750716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5043" y="6059441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5" y="4237646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4" y="5216532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519" y="5437766"/>
            <a:ext cx="52863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607" y="5437766"/>
            <a:ext cx="52863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507" y="5437766"/>
            <a:ext cx="52863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6630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4229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96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68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2022/3/7</a:t>
            </a:fld>
            <a:endParaRPr kumimoji="1"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573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EF17B97-31AA-F046-A2B1-CB7B8C901C9E}" type="slidenum">
              <a:rPr kumimoji="1" lang="zh-CN" alt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1" lang="zh-CN" alt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40" y="1616732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60116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73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818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8" y="206767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01" y="109706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00" y="286943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7" y="2953692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5" y="378007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6" y="48745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40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7" y="23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" y="5212447"/>
            <a:ext cx="3308947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144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334" y="1157484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1007" y="1477608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203" y="1064033"/>
            <a:ext cx="2397503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5" y="1982824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9" y="1150979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04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9053" y="1179062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964" y="1082086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443" y="1522000"/>
            <a:ext cx="2397503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105" y="2004410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76" y="983316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1025" y="1261475"/>
            <a:ext cx="221102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340" y="1148481"/>
            <a:ext cx="2397503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25" y="1913534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9" y="3997567"/>
            <a:ext cx="3980371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9053" y="1179062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964" y="1082086"/>
            <a:ext cx="2211023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443" y="1522000"/>
            <a:ext cx="239750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105" y="2004520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179" y="2989410"/>
            <a:ext cx="2842231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1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36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30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205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E417E-445D-4B4C-AAA1-515B79B79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013C60-C828-4A63-A104-01250FC91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8097A1-C844-45E0-95F5-BBEC9615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E30C811-B83F-46DC-A20F-647922A865CE}" type="datetimeFigureOut">
              <a:rPr lang="vi-VN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07/03/2022</a:t>
            </a:fld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A9E1DE-BD74-482C-A106-C14A9C07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DE6BD3-FAE5-4702-A9C7-42F9E42B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C0E166-57EB-404A-A063-791587343DF4}" type="slidenum">
              <a:rPr lang="vi-VN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4081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0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15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99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7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5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61CDB-809F-4F01-8B1D-FE5EAC243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42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54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90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64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72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36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74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1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1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70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rId2" action="ppaction://hlinksldjump" highlightClick="1"/>
          </p:cNvPr>
          <p:cNvSpPr/>
          <p:nvPr userDrawn="1"/>
        </p:nvSpPr>
        <p:spPr>
          <a:xfrm>
            <a:off x="33867" y="-25400"/>
            <a:ext cx="508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FB611-B8EA-4B04-AB51-1DD7463C3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023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9B092-3F70-4BA9-A6E9-E948332E2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77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BEBBD-17BD-4560-87E4-547DA4A47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17B28-E6C8-4556-90F8-7AAC4AE2A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33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2" y="3178870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183" y="4084498"/>
            <a:ext cx="3773431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41" y="-215468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943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282" y="450862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6143" y="1050116"/>
            <a:ext cx="732980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9" y="5065473"/>
            <a:ext cx="2354983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0CCC1F2-EC4C-438A-A626-EF38FEB19E62}" type="datetimeFigureOut">
              <a:rPr 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3/7/2022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573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B525D6-B33C-4B02-B16B-D7EC1E9A098D}" type="slidenum">
              <a:rPr 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23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7" y="1186048"/>
            <a:ext cx="9398019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71" y="885551"/>
            <a:ext cx="9531356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719" y="344487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487" y="4602642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3" y="343755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40002" y="750716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5043" y="6059441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5" y="4237646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4" y="5216532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519" y="5437766"/>
            <a:ext cx="52863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607" y="5437766"/>
            <a:ext cx="52863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507" y="5437766"/>
            <a:ext cx="52863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71702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5343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96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68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2022/3/7</a:t>
            </a:fld>
            <a:endParaRPr kumimoji="1"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573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573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EF17B97-31AA-F046-A2B1-CB7B8C901C9E}" type="slidenum">
              <a:rPr kumimoji="1" lang="zh-CN" altLang="en-US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1" lang="zh-CN" alt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40" y="1616732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60116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73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818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8" y="206767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01" y="109706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00" y="286943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7" y="2953692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5" y="378007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6" y="48745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4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66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7" y="23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" y="5212447"/>
            <a:ext cx="3308947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0231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334" y="1157484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1007" y="1477608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203" y="1064033"/>
            <a:ext cx="2397503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5" y="1982824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9" y="1150979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917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9053" y="1179062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964" y="1082086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443" y="1522000"/>
            <a:ext cx="2397503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105" y="2004410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6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76" y="983316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1025" y="1261475"/>
            <a:ext cx="221102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340" y="1148481"/>
            <a:ext cx="2397503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25" y="1913534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9" y="3997567"/>
            <a:ext cx="3980371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8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299E6-7C00-4D22-A89F-1F9B3615D5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" y="22"/>
            <a:ext cx="12192003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83" y="469297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5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1" y="546895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368" y="6442614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831" y="5136060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8" y="-122391"/>
            <a:ext cx="417176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9053" y="1179062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964" y="1082086"/>
            <a:ext cx="2211023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443" y="1522000"/>
            <a:ext cx="239750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105" y="2004520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179" y="2989410"/>
            <a:ext cx="2842231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80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36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618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4298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E417E-445D-4B4C-AAA1-515B79B79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013C60-C828-4A63-A104-01250FC91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8097A1-C844-45E0-95F5-BBEC9615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E30C811-B83F-46DC-A20F-647922A865CE}" type="datetimeFigureOut">
              <a:rPr lang="vi-VN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07/03/2022</a:t>
            </a:fld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A9E1DE-BD74-482C-A106-C14A9C07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DE6BD3-FAE5-4702-A9C7-42F9E42B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C0E166-57EB-404A-A063-791587343DF4}" type="slidenum">
              <a:rPr lang="vi-VN" smtClean="0">
                <a:solidFill>
                  <a:prstClr val="black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35023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12192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80808"/>
              </a:solidFill>
            </a:endParaRPr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203200" y="381000"/>
            <a:ext cx="911860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80808"/>
                </a:solidFill>
              </a:endParaRPr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940800" y="6477001"/>
            <a:ext cx="3048000" cy="16827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76800" y="6477001"/>
            <a:ext cx="2844800" cy="168275"/>
          </a:xfrm>
        </p:spPr>
        <p:txBody>
          <a:bodyPr/>
          <a:lstStyle>
            <a:lvl1pPr algn="ctr">
              <a:defRPr/>
            </a:lvl1pPr>
          </a:lstStyle>
          <a:p>
            <a:fld id="{C8AF1AFF-9E7F-4D80-8D1C-666315FFE84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5234" y="3352800"/>
            <a:ext cx="2205567" cy="877888"/>
          </a:xfrm>
          <a:prstGeom prst="rect">
            <a:avLst/>
          </a:prstGeom>
          <a:noFill/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5200" y="2895601"/>
            <a:ext cx="1483784" cy="866775"/>
          </a:xfrm>
          <a:prstGeom prst="rect">
            <a:avLst/>
          </a:prstGeom>
          <a:noFill/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034" y="4594226"/>
            <a:ext cx="6548967" cy="1882775"/>
          </a:xfrm>
          <a:prstGeom prst="rect">
            <a:avLst/>
          </a:prstGeom>
          <a:noFill/>
        </p:spPr>
      </p:pic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10996221" y="152401"/>
            <a:ext cx="9925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7851" y="3097213"/>
            <a:ext cx="3962400" cy="571500"/>
          </a:xfrm>
          <a:prstGeom prst="rect">
            <a:avLst/>
          </a:prstGeom>
          <a:noFill/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1467" y="2862264"/>
            <a:ext cx="831851" cy="579437"/>
          </a:xfrm>
          <a:prstGeom prst="rect">
            <a:avLst/>
          </a:prstGeom>
          <a:noFill/>
        </p:spPr>
      </p:pic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2479867" y="95250"/>
            <a:ext cx="2404533" cy="2070100"/>
          </a:xfrm>
          <a:prstGeom prst="rect">
            <a:avLst/>
          </a:prstGeom>
          <a:noFill/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3605934" y="1968500"/>
            <a:ext cx="1439333" cy="469900"/>
          </a:xfrm>
          <a:prstGeom prst="rect">
            <a:avLst/>
          </a:prstGeom>
          <a:noFill/>
        </p:spPr>
      </p:pic>
      <p:sp>
        <p:nvSpPr>
          <p:cNvPr id="127" name="TextBox 126"/>
          <p:cNvSpPr txBox="1"/>
          <p:nvPr userDrawn="1"/>
        </p:nvSpPr>
        <p:spPr>
          <a:xfrm>
            <a:off x="-281510" y="6499802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  <a:latin typeface="Arial"/>
              </a:rPr>
              <a:t>www.trungtamtinhoc.edu.vn</a:t>
            </a:r>
          </a:p>
        </p:txBody>
      </p:sp>
    </p:spTree>
    <p:extLst>
      <p:ext uri="{BB962C8B-B14F-4D97-AF65-F5344CB8AC3E}">
        <p14:creationId xmlns:p14="http://schemas.microsoft.com/office/powerpoint/2010/main" val="1808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8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20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320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61CDB-809F-4F01-8B1D-FE5EAC24373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151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BEBBD-17BD-4560-87E4-547DA4A47EB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747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299E6-7C00-4D22-A89F-1F9B3615D5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572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41182-25CA-4852-8295-F5606E8063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0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41182-25CA-4852-8295-F5606E8063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19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A2312-82E8-4FE4-9A01-ADEF37E3AE1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025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3CDFB-B3A1-4232-AA4B-479C24C388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633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3A193-151D-48F6-ABE6-FDDB0BC0AEC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779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096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096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64F13-48D1-4ADC-B1EB-3904AA61B63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602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373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37BA5889-3889-48EB-8ABB-7988F2FA73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522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>
              <a:solidFill>
                <a:srgbClr val="08080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>
              <a:solidFill>
                <a:srgbClr val="08080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F400-8CEC-4040-95AA-7F9A82091823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5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A2312-82E8-4FE4-9A01-ADEF37E3A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3CDFB-B3A1-4232-AA4B-479C24C388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6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6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5"/>
          <a:srcRect b="38461"/>
          <a:stretch>
            <a:fillRect/>
          </a:stretch>
        </p:blipFill>
        <p:spPr bwMode="auto">
          <a:xfrm>
            <a:off x="0" y="6324600"/>
            <a:ext cx="12192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 userDrawn="1"/>
        </p:nvSpPr>
        <p:spPr bwMode="gray">
          <a:xfrm>
            <a:off x="0" y="0"/>
            <a:ext cx="12192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373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E436440-C9A7-4386-89C9-F52B6C3604B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521951" y="5935664"/>
            <a:ext cx="1646767" cy="833437"/>
          </a:xfrm>
          <a:prstGeom prst="rect">
            <a:avLst/>
          </a:prstGeom>
          <a:noFill/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642601" y="5916613"/>
            <a:ext cx="1104900" cy="158750"/>
          </a:xfrm>
          <a:prstGeom prst="rect">
            <a:avLst/>
          </a:prstGeom>
          <a:noFill/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881784" y="5608638"/>
            <a:ext cx="573616" cy="463550"/>
          </a:xfrm>
          <a:prstGeom prst="rect">
            <a:avLst/>
          </a:prstGeom>
          <a:noFill/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803467" y="5849939"/>
            <a:ext cx="230717" cy="161925"/>
          </a:xfrm>
          <a:prstGeom prst="rect">
            <a:avLst/>
          </a:prstGeom>
          <a:noFill/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292418" y="5969001"/>
            <a:ext cx="615949" cy="244475"/>
          </a:xfrm>
          <a:prstGeom prst="rect">
            <a:avLst/>
          </a:prstGeom>
          <a:noFill/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417301" y="5943600"/>
            <a:ext cx="412751" cy="241300"/>
          </a:xfrm>
          <a:prstGeom prst="rect">
            <a:avLst/>
          </a:prstGeom>
          <a:noFill/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568517" y="6334126"/>
            <a:ext cx="1826683" cy="5238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59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2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2DFACA-A5B6-401E-9D61-68A12B9C9E5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2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2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174D97-904E-4756-8AAC-37F41027DF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5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57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fld id="{76C8D3DD-C312-4DCF-89D2-990B6FD19585}" type="slidenum">
              <a:rPr lang="en-US" altLang="en-US" smtClean="0">
                <a:cs typeface="Arial" charset="0"/>
              </a:rPr>
              <a:pPr/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64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80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5"/>
          <a:srcRect b="38461"/>
          <a:stretch>
            <a:fillRect/>
          </a:stretch>
        </p:blipFill>
        <p:spPr bwMode="auto">
          <a:xfrm>
            <a:off x="0" y="6324600"/>
            <a:ext cx="12192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 userDrawn="1"/>
        </p:nvSpPr>
        <p:spPr bwMode="gray">
          <a:xfrm>
            <a:off x="0" y="0"/>
            <a:ext cx="12192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80808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373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E436440-C9A7-4386-89C9-F52B6C3604B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521951" y="5935664"/>
            <a:ext cx="1646767" cy="833437"/>
          </a:xfrm>
          <a:prstGeom prst="rect">
            <a:avLst/>
          </a:prstGeom>
          <a:noFill/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642601" y="5916613"/>
            <a:ext cx="1104900" cy="158750"/>
          </a:xfrm>
          <a:prstGeom prst="rect">
            <a:avLst/>
          </a:prstGeom>
          <a:noFill/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881784" y="5608638"/>
            <a:ext cx="573616" cy="463550"/>
          </a:xfrm>
          <a:prstGeom prst="rect">
            <a:avLst/>
          </a:prstGeom>
          <a:noFill/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803467" y="5849939"/>
            <a:ext cx="230717" cy="161925"/>
          </a:xfrm>
          <a:prstGeom prst="rect">
            <a:avLst/>
          </a:prstGeom>
          <a:noFill/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292418" y="5969001"/>
            <a:ext cx="615949" cy="244475"/>
          </a:xfrm>
          <a:prstGeom prst="rect">
            <a:avLst/>
          </a:prstGeom>
          <a:noFill/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417301" y="5943600"/>
            <a:ext cx="412751" cy="241300"/>
          </a:xfrm>
          <a:prstGeom prst="rect">
            <a:avLst/>
          </a:prstGeom>
          <a:noFill/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568517" y="6334126"/>
            <a:ext cx="1826683" cy="523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944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B51140-FA46-4747-8763-557F7AA2F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12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28F1AA-BA00-4BE4-834D-21715ECFC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409" y="1035103"/>
            <a:ext cx="95907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CHÀO MỪNG CÁC EM ĐẾN VỚI TIẾT HỌC TRỰC TUYẾN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xmlns="" id="{23B779C7-FE33-4E00-AE1E-A0A65D79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63" y="2667000"/>
            <a:ext cx="10381673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72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4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vi-VN" altLang="en-US" sz="44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rgbClr val="4472C4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5800" y="1947273"/>
            <a:ext cx="4953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quát lớn)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14400" y="3088426"/>
            <a:ext cx="430932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(giọng điềm tĩnh)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1424053"/>
            <a:ext cx="3659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7899" y="2578215"/>
            <a:ext cx="428457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61060" y="838200"/>
            <a:ext cx="1863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96972324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2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7073" y="2561688"/>
            <a:ext cx="8255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76200" y="1828800"/>
            <a:ext cx="10210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Đ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thầm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trả lời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r>
              <a:rPr lang="vi-VN" alt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vi-V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ngữ nào cho thấy tên cướp biển rất dữ tợn?</a:t>
            </a:r>
            <a:endParaRPr lang="en-US" alt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3048000"/>
            <a:ext cx="975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32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má có vết sẹo chém dọc xuống, trắng bệch, uống rượu nhiều, lên cơn loạn óc, hát những bài ca man rợ.</a:t>
            </a:r>
            <a:endParaRPr lang="en-US" sz="32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91000"/>
            <a:ext cx="9906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6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381000" y="533400"/>
            <a:ext cx="32944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oạn 2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81000" y="1295400"/>
            <a:ext cx="85975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hung hãn của tên chúa tàu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thể hiện qua những chi tiết nào?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25146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chúa tàu </a:t>
            </a:r>
            <a:r>
              <a:rPr 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đập tay xuống bàn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quát mọi người im. Thô bạo quát bác sĩ Ly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câm mồm không?”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út soạt dao ra, lăm lăm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chực đâm bác sĩ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2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457200" y="533400"/>
            <a:ext cx="990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tên cướp như vậy, bác sĩ Ly đã làm gì?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39651" y="1918621"/>
            <a:ext cx="789474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tồn giảng giải cho ông chủ quán cách trị bệnh, </a:t>
            </a:r>
            <a:r>
              <a:rPr lang="vi-VN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điềm tĩnh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hỏi lại hắn: </a:t>
            </a:r>
            <a:r>
              <a:rPr lang="vi-VN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“Anh bảo tôi có phải không?”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dõng dạc và </a:t>
            </a:r>
            <a:r>
              <a:rPr lang="vi-VN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 quyết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nếu hắn không cất dao sẽ đưa hắn ra toà.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9600" y="129540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Thấy tên cướp như vậy, bác sĩ Ly 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ã:</a:t>
            </a:r>
          </a:p>
        </p:txBody>
      </p:sp>
    </p:spTree>
    <p:extLst>
      <p:ext uri="{BB962C8B-B14F-4D97-AF65-F5344CB8AC3E}">
        <p14:creationId xmlns:p14="http://schemas.microsoft.com/office/powerpoint/2010/main" val="182533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990600" y="1754262"/>
            <a:ext cx="107855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nói và cử chỉ của bác sĩ Ly cho thấy ông là người như thế nào?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45820" y="2831481"/>
            <a:ext cx="1066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nói và cử chỉ của bác sĩ Ly cho thấy ông là 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3163" y="3416256"/>
            <a:ext cx="107006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Hiền hậu, điềm đạm nhưng cũng rất cứng rắn, dám đối đầu chống cái ác, bất chấp nguy hiểm.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93325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 kể với chúng ta chuyện gì?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14210" y="5257800"/>
            <a:ext cx="9044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=&gt;Cuộc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đầu giữa bác sĩ Ly và tên cướp biển.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2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3" grpId="0"/>
      <p:bldP spid="4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402771" y="1600201"/>
            <a:ext cx="1563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206012" y="2260312"/>
            <a:ext cx="947138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5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5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5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câu nào trong bài khắc hoạ hai hình ảnh đối nghịch nhau của Bác sĩ Ly và tên cướp biển?</a:t>
            </a:r>
            <a:endParaRPr lang="en-US" sz="35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5049" y="3962400"/>
            <a:ext cx="97809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 Ly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đức độ, hiền từ mà nghiêm nghị.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 cướp biển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nanh ác, hung hăng như con thú dữ nhốt chuồng.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2875" y="3505200"/>
            <a:ext cx="11972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Cặp câu trong bài khắc hoạ hai hình ảnh đối nghịch 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896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0"/>
            <a:ext cx="7162801" cy="6851469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3886200" cy="5181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Một đằng thì đức độ, hiền từ mà nghiêm nghị. 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đằng thì nanh ác, hung hăng như con thú dữ nhốt chuồng.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381000" y="1542291"/>
            <a:ext cx="112395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bác sĩ Ly lại khuất phục được tên cướp biển hung hãn?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90302" y="3077098"/>
            <a:ext cx="969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bác sĩ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7719" y="3705731"/>
            <a:ext cx="969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bác sĩ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07718" y="2518874"/>
            <a:ext cx="969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85651" y="4290506"/>
            <a:ext cx="96473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c)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bác sĩ bình tĩnh và cương quyết bảo vệ lẽ phải.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982133" y="4953000"/>
            <a:ext cx="6788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 kể lại tình tiết gì?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FEF2D787-DBB7-4F0C-910B-548821B8DEC5}"/>
              </a:ext>
            </a:extLst>
          </p:cNvPr>
          <p:cNvSpPr/>
          <p:nvPr/>
        </p:nvSpPr>
        <p:spPr>
          <a:xfrm>
            <a:off x="381000" y="4419600"/>
            <a:ext cx="409302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90600" y="5562600"/>
            <a:ext cx="49116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cướp biển bị khuất phục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  <p:bldP spid="12" grpId="0"/>
      <p:bldP spid="5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143000" y="533400"/>
            <a:ext cx="66294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35735" y="1447800"/>
            <a:ext cx="7565265" cy="175432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600" b="1" u="sng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u="sng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alt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Ca ngợi hành động dũng cảm của bác sĩ Ly trong cuộc đối đầu với tên cướp biển hung hã</a:t>
            </a:r>
            <a:r>
              <a:rPr lang="en-US" alt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3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36750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55" y="1124744"/>
            <a:ext cx="12193355" cy="23083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6482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KHỞI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ĐỘNG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41" y="4437112"/>
            <a:ext cx="3129019" cy="1944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9456" y="1916922"/>
            <a:ext cx="9793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Đọc thuộc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Nêu lại nội dung bài thơ?</a:t>
            </a:r>
          </a:p>
        </p:txBody>
      </p:sp>
    </p:spTree>
    <p:extLst>
      <p:ext uri="{BB962C8B-B14F-4D97-AF65-F5344CB8AC3E}">
        <p14:creationId xmlns:p14="http://schemas.microsoft.com/office/powerpoint/2010/main" val="16540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22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24200" y="2175808"/>
            <a:ext cx="60198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ĐỌC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THEO CÁCH PHÂN VAI</a:t>
            </a:r>
          </a:p>
        </p:txBody>
      </p:sp>
    </p:spTree>
    <p:extLst>
      <p:ext uri="{BB962C8B-B14F-4D97-AF65-F5344CB8AC3E}">
        <p14:creationId xmlns:p14="http://schemas.microsoft.com/office/powerpoint/2010/main" val="16108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3"/>
          <p:cNvSpPr txBox="1">
            <a:spLocks noChangeArrowheads="1"/>
          </p:cNvSpPr>
          <p:nvPr/>
        </p:nvSpPr>
        <p:spPr bwMode="auto">
          <a:xfrm>
            <a:off x="914400" y="2286000"/>
            <a:ext cx="108299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21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4"/>
          <p:cNvSpPr txBox="1">
            <a:spLocks noChangeArrowheads="1"/>
          </p:cNvSpPr>
          <p:nvPr/>
        </p:nvSpPr>
        <p:spPr bwMode="auto">
          <a:xfrm>
            <a:off x="76200" y="76200"/>
            <a:ext cx="108966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chực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451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960" y="874930"/>
            <a:ext cx="4419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u="sng" dirty="0" err="1">
                <a:ln w="9000" cmpd="sng">
                  <a:solidFill>
                    <a:srgbClr val="060606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60606">
                        <a:shade val="20000"/>
                        <a:satMod val="245000"/>
                      </a:srgbClr>
                    </a:gs>
                    <a:gs pos="43000">
                      <a:srgbClr val="060606">
                        <a:satMod val="255000"/>
                      </a:srgbClr>
                    </a:gs>
                    <a:gs pos="48000">
                      <a:srgbClr val="060606">
                        <a:shade val="85000"/>
                        <a:satMod val="255000"/>
                      </a:srgbClr>
                    </a:gs>
                    <a:gs pos="100000">
                      <a:srgbClr val="060606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u="sng" dirty="0">
                <a:ln w="9000" cmpd="sng">
                  <a:solidFill>
                    <a:srgbClr val="060606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60606">
                        <a:shade val="20000"/>
                        <a:satMod val="245000"/>
                      </a:srgbClr>
                    </a:gs>
                    <a:gs pos="43000">
                      <a:srgbClr val="060606">
                        <a:satMod val="255000"/>
                      </a:srgbClr>
                    </a:gs>
                    <a:gs pos="48000">
                      <a:srgbClr val="060606">
                        <a:shade val="85000"/>
                        <a:satMod val="255000"/>
                      </a:srgbClr>
                    </a:gs>
                    <a:gs pos="100000">
                      <a:srgbClr val="060606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n w="9000" cmpd="sng">
                  <a:solidFill>
                    <a:srgbClr val="060606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60606">
                        <a:shade val="20000"/>
                        <a:satMod val="245000"/>
                      </a:srgbClr>
                    </a:gs>
                    <a:gs pos="43000">
                      <a:srgbClr val="060606">
                        <a:satMod val="255000"/>
                      </a:srgbClr>
                    </a:gs>
                    <a:gs pos="48000">
                      <a:srgbClr val="060606">
                        <a:shade val="85000"/>
                        <a:satMod val="255000"/>
                      </a:srgbClr>
                    </a:gs>
                    <a:gs pos="100000">
                      <a:srgbClr val="060606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u="sng" dirty="0">
                <a:ln w="9000" cmpd="sng">
                  <a:solidFill>
                    <a:srgbClr val="060606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60606">
                        <a:shade val="20000"/>
                        <a:satMod val="245000"/>
                      </a:srgbClr>
                    </a:gs>
                    <a:gs pos="43000">
                      <a:srgbClr val="060606">
                        <a:satMod val="255000"/>
                      </a:srgbClr>
                    </a:gs>
                    <a:gs pos="48000">
                      <a:srgbClr val="060606">
                        <a:shade val="85000"/>
                        <a:satMod val="255000"/>
                      </a:srgbClr>
                    </a:gs>
                    <a:gs pos="100000">
                      <a:srgbClr val="060606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399" y="1676400"/>
            <a:ext cx="9594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063" y="2895600"/>
            <a:ext cx="9594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nhượng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Ly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…. </a:t>
            </a:r>
          </a:p>
        </p:txBody>
      </p:sp>
    </p:spTree>
    <p:extLst>
      <p:ext uri="{BB962C8B-B14F-4D97-AF65-F5344CB8AC3E}">
        <p14:creationId xmlns:p14="http://schemas.microsoft.com/office/powerpoint/2010/main" val="41450683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9761" y="2286000"/>
            <a:ext cx="17235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000" cmpd="sng">
                  <a:solidFill>
                    <a:srgbClr val="060606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60606">
                        <a:shade val="20000"/>
                        <a:satMod val="245000"/>
                      </a:srgbClr>
                    </a:gs>
                    <a:gs pos="43000">
                      <a:srgbClr val="060606">
                        <a:satMod val="255000"/>
                      </a:srgbClr>
                    </a:gs>
                    <a:gs pos="48000">
                      <a:srgbClr val="060606">
                        <a:shade val="85000"/>
                        <a:satMod val="255000"/>
                      </a:srgbClr>
                    </a:gs>
                    <a:gs pos="100000">
                      <a:srgbClr val="060606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 dò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054806"/>
            <a:ext cx="959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bị bài : </a:t>
            </a:r>
            <a:r>
              <a:rPr lang="en-US" sz="32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Bài thơ về tiểu đội xe không kính. </a:t>
            </a:r>
          </a:p>
        </p:txBody>
      </p:sp>
    </p:spTree>
    <p:extLst>
      <p:ext uri="{BB962C8B-B14F-4D97-AF65-F5344CB8AC3E}">
        <p14:creationId xmlns:p14="http://schemas.microsoft.com/office/powerpoint/2010/main" val="4196517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ieng viet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21" b="-2097"/>
          <a:stretch>
            <a:fillRect/>
          </a:stretch>
        </p:blipFill>
        <p:spPr bwMode="auto">
          <a:xfrm>
            <a:off x="64239" y="0"/>
            <a:ext cx="8573589" cy="6823817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023782" y="1371600"/>
            <a:ext cx="2831238" cy="30469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nhân vật trong tranh là ai ?</a:t>
            </a:r>
          </a:p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thế nào? </a:t>
            </a:r>
          </a:p>
        </p:txBody>
      </p:sp>
      <p:sp>
        <p:nvSpPr>
          <p:cNvPr id="9" name="Rectangle 8"/>
          <p:cNvSpPr/>
          <p:nvPr/>
        </p:nvSpPr>
        <p:spPr>
          <a:xfrm>
            <a:off x="8642813" y="1125379"/>
            <a:ext cx="3505200" cy="35394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vẽ Nguyễn Văn Trỗi, Võ Thị Sáu, Kim Đồng, Nguyễn Bá Ngọc,...</a:t>
            </a: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 là những người dũng cảm, gan dạ..... </a:t>
            </a:r>
          </a:p>
        </p:txBody>
      </p:sp>
    </p:spTree>
    <p:extLst>
      <p:ext uri="{BB962C8B-B14F-4D97-AF65-F5344CB8AC3E}">
        <p14:creationId xmlns:p14="http://schemas.microsoft.com/office/powerpoint/2010/main" val="30717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icture 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220"/>
            <a:ext cx="7996645" cy="6182380"/>
          </a:xfrm>
          <a:prstGeom prst="rect">
            <a:avLst/>
          </a:prstGeom>
          <a:noFill/>
          <a:ln w="152400">
            <a:pattFill prst="sphere">
              <a:fgClr>
                <a:srgbClr val="0066FF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8149046" y="1143000"/>
            <a:ext cx="4038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Trỗi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7996646" y="3124200"/>
            <a:ext cx="4191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752600" y="542814"/>
            <a:ext cx="4800600" cy="1008735"/>
          </a:xfrm>
          <a:prstGeom prst="rect">
            <a:avLst/>
          </a:prstGeom>
        </p:spPr>
        <p:txBody>
          <a:bodyPr wrap="none" numCol="1" fromWordArt="1">
            <a:prstTxWarp prst="textCurveUp">
              <a:avLst>
                <a:gd name="adj" fmla="val 40356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vi-VN" sz="3600" b="1" kern="1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Những người quả cảm </a:t>
            </a:r>
            <a:endParaRPr lang="en-US" sz="3600" b="1" kern="1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614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6103" y="910747"/>
            <a:ext cx="86868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058400" cy="685800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0363200" y="895952"/>
            <a:ext cx="16002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 66</a:t>
            </a:r>
          </a:p>
        </p:txBody>
      </p:sp>
    </p:spTree>
    <p:extLst>
      <p:ext uri="{BB962C8B-B14F-4D97-AF65-F5344CB8AC3E}">
        <p14:creationId xmlns:p14="http://schemas.microsoft.com/office/powerpoint/2010/main" val="253111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32753"/>
            <a:ext cx="1171956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sẹo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a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hung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nhốt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gằm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Theo XTI –VEN - XƠN</a:t>
            </a: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2760135" y="-90467"/>
            <a:ext cx="508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/>
          <p:cNvSpPr/>
          <p:nvPr/>
        </p:nvSpPr>
        <p:spPr>
          <a:xfrm>
            <a:off x="1219200" y="1092173"/>
            <a:ext cx="5638800" cy="158432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1079559"/>
            <a:ext cx="6869113" cy="206210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rợ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70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962844" y="1344086"/>
            <a:ext cx="4076700" cy="5847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57195" y="2463225"/>
            <a:ext cx="5396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47820" y="2996625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665784" y="1929825"/>
            <a:ext cx="5143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45529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 txBox="1">
            <a:spLocks/>
          </p:cNvSpPr>
          <p:nvPr/>
        </p:nvSpPr>
        <p:spPr bwMode="auto">
          <a:xfrm>
            <a:off x="781125" y="101600"/>
            <a:ext cx="3257476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52400" y="986320"/>
            <a:ext cx="28469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rợ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895601" y="970072"/>
            <a:ext cx="55139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man,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400048" y="1936750"/>
            <a:ext cx="26479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Nín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thít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2999318" y="1999238"/>
            <a:ext cx="673523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bặt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400048" y="2760663"/>
            <a:ext cx="277283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Gườm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gườm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2895600" y="2802047"/>
            <a:ext cx="53615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chớp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990600" y="3711575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Làu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bàu</a:t>
            </a:r>
            <a:r>
              <a:rPr lang="en-US" altLang="en-US" sz="3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2923117" y="3741738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27" name="Picture 12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33416" y="-119274"/>
            <a:ext cx="858838" cy="108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5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18335" y="5997684"/>
            <a:ext cx="988484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 b="1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330" name="Picture 4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1219200" cy="80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4" descr="POINSET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5359" y="5902433"/>
            <a:ext cx="838200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337061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5365" grpId="0"/>
      <p:bldP spid="15366" grpId="0"/>
      <p:bldP spid="15367" grpId="0"/>
      <p:bldP spid="15368" grpId="0"/>
      <p:bldP spid="15369" grpId="0"/>
      <p:bldP spid="15370" grpId="0"/>
    </p:bldLst>
  </p:timing>
</p:sld>
</file>

<file path=ppt/theme/theme1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2897</TotalTime>
  <Words>1375</Words>
  <Application>Microsoft Office PowerPoint</Application>
  <PresentationFormat>Custom</PresentationFormat>
  <Paragraphs>100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400TGp_globalcity_light_ani</vt:lpstr>
      <vt:lpstr>1_Office Theme</vt:lpstr>
      <vt:lpstr>4_Office Theme</vt:lpstr>
      <vt:lpstr>7_Office Theme</vt:lpstr>
      <vt:lpstr>2_Office Theme</vt:lpstr>
      <vt:lpstr>1_400TGp_globalcity_light_ani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This PC</dc:creator>
  <cp:lastModifiedBy>Admin</cp:lastModifiedBy>
  <cp:revision>287</cp:revision>
  <dcterms:created xsi:type="dcterms:W3CDTF">2021-12-23T08:26:02Z</dcterms:created>
  <dcterms:modified xsi:type="dcterms:W3CDTF">2022-03-07T02:32:55Z</dcterms:modified>
</cp:coreProperties>
</file>